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13.png" ContentType="image/png"/>
  <Override PartName="/ppt/media/image4.png" ContentType="image/png"/>
  <Override PartName="/ppt/media/image36.png" ContentType="image/png"/>
  <Override PartName="/ppt/media/image22.png" ContentType="image/png"/>
  <Override PartName="/ppt/media/image59.png" ContentType="image/png"/>
  <Override PartName="/ppt/media/image23.png" ContentType="image/png"/>
  <Override PartName="/ppt/media/image60.png" ContentType="image/png"/>
  <Override PartName="/ppt/media/image24.png" ContentType="image/png"/>
  <Override PartName="/ppt/media/image61.png" ContentType="image/png"/>
  <Override PartName="/ppt/media/image19.png" ContentType="image/png"/>
  <Override PartName="/ppt/media/image25.png" ContentType="image/png"/>
  <Override PartName="/ppt/media/image62.png" ContentType="image/png"/>
  <Override PartName="/ppt/media/image26.png" ContentType="image/png"/>
  <Override PartName="/ppt/media/image63.png" ContentType="image/png"/>
  <Override PartName="/ppt/media/image27.png" ContentType="image/png"/>
  <Override PartName="/ppt/media/image64.png" ContentType="image/png"/>
  <Override PartName="/ppt/media/image28.png" ContentType="image/png"/>
  <Override PartName="/ppt/media/image70.png" ContentType="image/png"/>
  <Override PartName="/ppt/media/image65.png" ContentType="image/png"/>
  <Override PartName="/ppt/media/image29.png" ContentType="image/png"/>
  <Override PartName="/ppt/media/image71.png" ContentType="image/png"/>
  <Override PartName="/ppt/media/image66.png" ContentType="image/png"/>
  <Override PartName="/ppt/media/image79.png" ContentType="image/png"/>
  <Override PartName="/ppt/media/image67.png" ContentType="image/png"/>
  <Override PartName="/ppt/media/image78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69.png" ContentType="image/png"/>
  <Override PartName="/ppt/media/image68.png" ContentType="image/png"/>
  <Override PartName="/ppt/media/image21.png" ContentType="image/png"/>
  <Override PartName="/ppt/media/image58.png" ContentType="image/png"/>
  <Override PartName="/ppt/media/image14.png" ContentType="image/png"/>
  <Override PartName="/ppt/media/image5.png" ContentType="image/png"/>
  <Override PartName="/ppt/media/image37.png" ContentType="image/png"/>
  <Override PartName="/ppt/media/image15.png" ContentType="image/png"/>
  <Override PartName="/ppt/media/image6.png" ContentType="image/png"/>
  <Override PartName="/ppt/media/image38.png" ContentType="image/png"/>
  <Override PartName="/ppt/media/image33.png" ContentType="image/png"/>
  <Override PartName="/ppt/media/image1.png" ContentType="image/png"/>
  <Override PartName="/ppt/media/image10.png" ContentType="image/png"/>
  <Override PartName="/ppt/media/image47.png" ContentType="image/png"/>
  <Override PartName="/ppt/media/image16.png" ContentType="image/png"/>
  <Override PartName="/ppt/media/image7.png" ContentType="image/png"/>
  <Override PartName="/ppt/media/image39.png" ContentType="image/png"/>
  <Override PartName="/ppt/media/image34.png" ContentType="image/png"/>
  <Override PartName="/ppt/media/image2.png" ContentType="image/png"/>
  <Override PartName="/ppt/media/image11.png" ContentType="image/png"/>
  <Override PartName="/ppt/media/image48.png" ContentType="image/png"/>
  <Override PartName="/ppt/media/image17.png" ContentType="image/png"/>
  <Override PartName="/ppt/media/image8.png" ContentType="image/png"/>
  <Override PartName="/ppt/media/image35.png" ContentType="image/png"/>
  <Override PartName="/ppt/media/image3.png" ContentType="image/png"/>
  <Override PartName="/ppt/media/image12.png" ContentType="image/png"/>
  <Override PartName="/ppt/media/image49.png" ContentType="image/png"/>
  <Override PartName="/ppt/media/image20.png" ContentType="image/png"/>
  <Override PartName="/ppt/media/image57.png" ContentType="image/png"/>
  <Override PartName="/ppt/media/image18.png" ContentType="image/png"/>
  <Override PartName="/ppt/media/image9.png" ContentType="image/png"/>
  <Override PartName="/ppt/slides/_rels/slide27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28.xml.rels" ContentType="application/vnd.openxmlformats-package.relationships+xml"/>
  <Override PartName="/ppt/slides/_rels/slide30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29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1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14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slide29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13.xml" ContentType="application/vnd.openxmlformats-officedocument.presentationml.slide+xml"/>
  <Override PartName="/ppt/slides/slide25.xml" ContentType="application/vnd.openxmlformats-officedocument.presentationml.slide+xml"/>
  <Override PartName="/ppt/slides/slide30.xml" ContentType="application/vnd.openxmlformats-officedocument.presentationml.slide+xml"/>
  <Override PartName="/ppt/slides/slide28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8.xml.rels" ContentType="application/vnd.openxmlformats-package.relationship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5478142C-6197-4BC7-A967-0A586B48D428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ln w="0">
            <a:noFill/>
          </a:ln>
        </p:spPr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810360" y="501876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“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Bonjour moi c’est Jordan Serafini , Aujourd'hui nous allons vous présenter notre projet visant à améliorer la qualité du service Vélib' grâce à la donnée."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endParaRPr b="1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ln w="0">
            <a:noFill/>
          </a:ln>
        </p:spPr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113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Concurrent :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1. Lime / Bird (trottinettes)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"Diagnostic guidé in-app : 'Véhicule défectueux ? Suivez ces 3 étapes...'"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"Photo du problème + signalement géolocalisé"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✅ 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Pertinence : UX simple, réplicable pour Vélib'. Réduit tickets support.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Produit digital :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2. Uber - Support contextuel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"FAQ dynamique selon contexte (en course, après course, paiement)"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"Messages prescriptifs : 'Problème de paiement ? Voici 3 actions...'"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✅ 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Pertinence : UX éprouvée pour mobilité. Adapté aux situations urgentes (vélo bloqué).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Recherche :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3. Chatbots ML pour support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"Papers sur NLP pour support client automatisé (classification intention, réponses automatiques)"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"Réduction 30-40% tickets niveau 1"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⚠️ 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Pertinence : Nécessite dataset training (historique tickets). ROI à valider pour Vélib'.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</a:rPr>
              <a:t>A4 — Recommander des stations alternatives</a:t>
            </a:r>
            <a:endParaRPr b="1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Produit digital :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1. Google Maps - Affluence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"Prédictions 'Usually not too busy' pour lieux publics (restaurants, commerces)"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"Basé sur historique + temps réel"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✅ 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Pertinence : UX familière pour utilisateurs. Modèle transposable aux stations Vélib'.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2. Citymapper - Routes alternatives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"Suggestions d'itinéraires alternatifs en temps réel selon disponibilité transports"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"Combine plusieurs modes (vélo, métro, bus)"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✅ 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Pertinence : Citymapper intègre déjà GBFS Vélib'. Partenariat potentiel pour reco stations.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Recherche :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3. Recommender Systems - Mobilité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"Papers sur systèmes de recommandation pour mobilité urbaine (stations alternatives, itinéraires optimaux)"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"Approaches : Collaborative Filtering, Content-Based"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⚠️ 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Pertinence : Complexe pour un MVP. Commencer par règles simples (distance, disponibilité).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</a:rPr>
              <a:t>Synthèse du Benchmark (Bas de la page 10)</a:t>
            </a:r>
            <a:endParaRPr b="1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"En synthèse :"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"Concurrents directs (Citi Bike, Santander Cycles) offrent les benchmarks les plus pertinents → contexte identique, résultats prouvés."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"Produits digitaux grand public (Google Maps, Uber, Citymapper) proposent des UX éprouvées facilement transposables."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"Recherche académique fournit des méthodes rigoureuses (ML, OR) mais nécessite adaptation au contexte opérationnel."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</a:rPr>
              <a:t>Transition :</a:t>
            </a:r>
            <a:endParaRPr b="1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"Fort de ce benchmark, nous avons priorisé les améliorations à adresser."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ln w="0">
            <a:noFill/>
          </a:ln>
        </p:spPr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567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"Nous avons évalué les 4 améliorations selon 4 dimensions business :"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"A1 obtient le score le plus élevé (9) car elle impacte :"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"La satisfaction client (score 3/3) : c'est le pain point n°1 remonté par les usagers"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"La croissance revenu (score 3/3) : moins de désabonnements"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"L'efficience interne (score 2/3) : meilleure allocation des vélos"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"En deuxième position, A3 - Améliorer gestion anomalies (8) : quick win UX avec peu de complexité technique"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"En troisième, A4 - Recommander stations alternatives (6) et A2 - Optimiser tournées (5) : plus techniques, à traiter après."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Conclusion :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"Nous allons donc nous concentrer sur A1 - Réduire la criticité des stations aux heures de pointe pour notre MVP."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</a:rPr>
              <a:t>Transition :</a:t>
            </a:r>
            <a:endParaRPr b="1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"Pour mesurer l'impact de notre solution, nous avons défini des métriques précises."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ln w="0">
            <a:noFill/>
          </a:ln>
        </p:spPr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739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"Pour mesurer objectivement la criticité, nous avons défini 6 métriques opérationnelles avec leurs formules de calcul :"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</a:rPr>
              <a:t>Disponibilité 🚴</a:t>
            </a:r>
            <a:endParaRPr b="1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SOR - Stock-Out Rate (Taux de rupture vélos)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Courier New"/>
              </a:rPr>
              <a:t>SOR = (Minutes où bikes_total = 0) / (Minutes observées) × 100</a:t>
            </a:r>
            <a:endParaRPr b="0" lang="en-US" sz="1300" spc="-1" strike="noStrike">
              <a:solidFill>
                <a:srgbClr val="000000"/>
              </a:solidFill>
              <a:latin typeface="Courier New"/>
              <a:ea typeface="Courier New"/>
            </a:endParaRPr>
          </a:p>
          <a:p>
            <a:pPr marL="216000" indent="-216000"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Courier New"/>
              </a:rPr>
              <a:t>"Exemple : Si une station est à 0 vélo pendant 120 minutes sur 1440 minutes (1 jour), SOR = 8.3%"</a:t>
            </a:r>
            <a:endParaRPr b="0" lang="en-US" sz="1300" spc="-1" strike="noStrike">
              <a:solidFill>
                <a:srgbClr val="000000"/>
              </a:solidFill>
              <a:latin typeface="Courier New"/>
              <a:ea typeface="Courier New"/>
            </a:endParaRPr>
          </a:p>
          <a:p>
            <a:pPr marL="216000" indent="-216000"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Courier New"/>
              </a:rPr>
              <a:t>DOR - Dock-Out Rate (Taux de saturation bornes)</a:t>
            </a:r>
            <a:endParaRPr b="0" lang="en-US" sz="1300" spc="-1" strike="noStrike">
              <a:solidFill>
                <a:srgbClr val="000000"/>
              </a:solidFill>
              <a:latin typeface="Courier New"/>
              <a:ea typeface="Courier New"/>
            </a:endParaRPr>
          </a:p>
          <a:p>
            <a:pPr marL="216000" indent="-216000"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Courier New"/>
              </a:rPr>
              <a:t>DOR = (Minutes où docks_free = 0) / (Minutes observées) × 100</a:t>
            </a:r>
            <a:endParaRPr b="0" lang="en-US" sz="1300" spc="-1" strike="noStrike">
              <a:solidFill>
                <a:srgbClr val="000000"/>
              </a:solidFill>
              <a:latin typeface="Courier New"/>
              <a:ea typeface="Courier New"/>
            </a:endParaRPr>
          </a:p>
          <a:p>
            <a:pPr marL="216000" indent="-216000"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Courier New"/>
              </a:rPr>
              <a:t>CM - Criticality Minutes</a:t>
            </a:r>
            <a:endParaRPr b="0" lang="en-US" sz="1300" spc="-1" strike="noStrike">
              <a:solidFill>
                <a:srgbClr val="000000"/>
              </a:solidFill>
              <a:latin typeface="Courier New"/>
              <a:ea typeface="Courier New"/>
            </a:endParaRPr>
          </a:p>
          <a:p>
            <a:pPr marL="216000" indent="-216000"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Courier New"/>
              </a:rPr>
              <a:t>CM = Σ minutes où (bikes_total = 0 OU docks_free = 0)</a:t>
            </a:r>
            <a:endParaRPr b="0" lang="en-US" sz="1300" spc="-1" strike="noStrike">
              <a:solidFill>
                <a:srgbClr val="000000"/>
              </a:solidFill>
              <a:latin typeface="Courier New"/>
              <a:ea typeface="Courier New"/>
            </a:endParaRPr>
          </a:p>
          <a:p>
            <a:pPr marL="216000" indent="-216000"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Courier New"/>
              </a:rPr>
              <a:t>"Agrégation quotidienne des minutes critiques sur toutes les stations du réseau"</a:t>
            </a:r>
            <a:endParaRPr b="0" lang="en-US" sz="1300" spc="-1" strike="noStrike">
              <a:solidFill>
                <a:srgbClr val="000000"/>
              </a:solidFill>
              <a:latin typeface="Courier New"/>
              <a:ea typeface="Courier New"/>
            </a:endParaRPr>
          </a:p>
          <a:p>
            <a:pPr marL="216000" indent="-216000">
              <a:buNone/>
            </a:pPr>
            <a:endParaRPr b="0" lang="en-US" sz="1300" spc="-1" strike="noStrike">
              <a:solidFill>
                <a:srgbClr val="000000"/>
              </a:solidFill>
              <a:latin typeface="Courier New"/>
              <a:ea typeface="Courier New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</a:rPr>
              <a:t>Usage &amp; Turnover 📊</a:t>
            </a:r>
            <a:endParaRPr b="1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MTTR - Mean Time To Repair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Courier New"/>
              </a:rPr>
              <a:t>MTTR = avg(t_résolution - t_incident)</a:t>
            </a:r>
            <a:endParaRPr b="0" lang="en-US" sz="1300" spc="-1" strike="noStrike">
              <a:solidFill>
                <a:srgbClr val="000000"/>
              </a:solidFill>
              <a:latin typeface="Courier New"/>
              <a:ea typeface="Courier New"/>
            </a:endParaRPr>
          </a:p>
          <a:p>
            <a:pPr marL="216000" indent="-216000"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Courier New"/>
              </a:rPr>
              <a:t>"Proxy : Définir un incident par règle (ex. bornes libres = 0 &amp; vélos inchangés &gt;30 min)"</a:t>
            </a:r>
            <a:endParaRPr b="0" lang="en-US" sz="1300" spc="-1" strike="noStrike">
              <a:solidFill>
                <a:srgbClr val="000000"/>
              </a:solidFill>
              <a:latin typeface="Courier New"/>
              <a:ea typeface="Courier New"/>
            </a:endParaRPr>
          </a:p>
          <a:p>
            <a:pPr marL="216000" indent="-216000"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Courier New"/>
              </a:rPr>
              <a:t>RE - Rebalancing Efficiency</a:t>
            </a:r>
            <a:endParaRPr b="0" lang="en-US" sz="1300" spc="-1" strike="noStrike">
              <a:solidFill>
                <a:srgbClr val="000000"/>
              </a:solidFill>
              <a:latin typeface="Courier New"/>
              <a:ea typeface="Courier New"/>
            </a:endParaRPr>
          </a:p>
          <a:p>
            <a:pPr marL="216000" indent="-216000"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Courier New"/>
              </a:rPr>
              <a:t>RE = (Stations sorties criticité 60 min après) / (Stations ciblées) × 100</a:t>
            </a:r>
            <a:endParaRPr b="0" lang="en-US" sz="1300" spc="-1" strike="noStrike">
              <a:solidFill>
                <a:srgbClr val="000000"/>
              </a:solidFill>
              <a:latin typeface="Courier New"/>
              <a:ea typeface="Courier New"/>
            </a:endParaRPr>
          </a:p>
          <a:p>
            <a:pPr marL="216000" indent="-216000"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Courier New"/>
              </a:rPr>
              <a:t>"Exemple : Une tournée rééquilibre 10 stations vides. 7 stations ne sont pas vides 60 min après → RE = 70%"</a:t>
            </a:r>
            <a:endParaRPr b="0" lang="en-US" sz="1300" spc="-1" strike="noStrike">
              <a:solidFill>
                <a:srgbClr val="000000"/>
              </a:solidFill>
              <a:latin typeface="Courier New"/>
              <a:ea typeface="Courier New"/>
            </a:endParaRPr>
          </a:p>
          <a:p>
            <a:pPr marL="216000" indent="-216000"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Courier New"/>
              </a:rPr>
              <a:t>JAR - Journey Abandon Rate</a:t>
            </a:r>
            <a:endParaRPr b="0" lang="en-US" sz="1300" spc="-1" strike="noStrike">
              <a:solidFill>
                <a:srgbClr val="000000"/>
              </a:solidFill>
              <a:latin typeface="Courier New"/>
              <a:ea typeface="Courier New"/>
            </a:endParaRPr>
          </a:p>
          <a:p>
            <a:pPr marL="216000" indent="-216000"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Courier New"/>
              </a:rPr>
              <a:t>JAR = (Trajets abandonnés indispo) / (Tentatives totales) × 100</a:t>
            </a:r>
            <a:endParaRPr b="0" lang="en-US" sz="1300" spc="-1" strike="noStrike">
              <a:solidFill>
                <a:srgbClr val="000000"/>
              </a:solidFill>
              <a:latin typeface="Courier New"/>
              <a:ea typeface="Courier New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</a:rPr>
              <a:t>Transition :</a:t>
            </a:r>
            <a:endParaRPr b="1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"Concrètement, voici ce que ces objectifs signifient sur le terrain."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ln w="0">
            <a:noFill/>
          </a:ln>
        </p:spPr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599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"Voici nos objectifs chiffrés pour l'amélioration A1 :"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</a:rPr>
              <a:t>Exemple concret : Station République (AM Peak 8h-10h)</a:t>
            </a:r>
            <a:endParaRPr b="1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AVANT (Baseline) :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SOR 8h-10h : 35%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APRÈS (Cible) :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SOR 8h-10h : 28%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Traduction concrète : "Sur 120 minutes (8h-10h), la station passe de 42 minutes à 0 vélo (baseline) à 34 minutes à 0 vélo (cible)."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"→ 8 minutes gagnées où les usagers trouvent un vélo disponible."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</a:rPr>
              <a:t>Station Opéra — 2e arrondissement</a:t>
            </a:r>
            <a:endParaRPr b="1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AVANT (Baseline) :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DOR 18h-20h : 22%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APRÈS (Cible) :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DOR 18h-20h : 18,7%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Traduction concrète : "Sur 120 minutes (18h-20h), la station passe de 26 minutes à 0 borne libre (baseline) à 22 minutes à 0 borne libre (cible)."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"→ 4 minutes gagnées où les usagers peuvent restituer leur vélo sans détour."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</a:rPr>
              <a:t>Transition :</a:t>
            </a:r>
            <a:endParaRPr b="1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"Voici la synthèse de notre phase de Discovery."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540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"Pour conclure cette phase de Discovery :"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Ce que nous avons accompli :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"✅ Compris le contexte : Business Model Canvas de Vélib' Métropole"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"✅ Identifié 3 problèmes majeurs via personas et experience maps :"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Disponibilité imprévisible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Rééquilibrage inefficace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UX dégradée en cas d'anomalie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"✅ Défini 8 questions data pour mesurer l'ampleur des problèmes"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"✅ Analysé le marché avec un benchmark de solutions existantes"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"✅ Priorisé les améliorations : A1 arrive en tête avec un score de 9/12"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"✅ Défini des métriques précises : SOR, DOR, CM, RE avec des objectifs chiffrés"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La suite de notre démarche :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"La suite consiste à concevoir la solution pour l'amélioration A1."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"Nous avons choisi de commencer par un Dashboard BI comme MVP, car c'est le meilleur compromis impact/effort."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-----------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"Passons maintenant à la conception de notre solution."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ln w="0">
            <a:noFill/>
          </a:ln>
        </p:spPr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"Ce projet a été réalisé en binôme avec abdelmalek Belhabib  dans le cadre de notre formation Machine learning engeener - Data Product Manager chez DataScientest."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"L'objectif n'était pas de proposer une solution technique dès le départ, mais de construire une démarche produit solide : comprendre le contexte, identifier les vrais problèmes, prioriser, puis concevoir."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</a:rPr>
              <a:t>Transition :</a:t>
            </a:r>
            <a:endParaRPr b="1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"Commençons par comprendre le contexte de Vélib' Métropole."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ln w="0">
            <a:noFill/>
          </a:ln>
        </p:spPr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Introduction du service : "Vélib' Métropole, opéré par Smovengo, est le plus grand service de vélos en libre-service d'Europe."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---------------------------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Transition :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"Malgré ces atouts, le service fait face des problématiques majeures.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Pour bien comprendre ces problèmes, nous avons créé 3 personas représentant nos utilisateurs clés.""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ln w="0">
            <a:noFill/>
          </a:ln>
        </p:spPr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113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Persona 1 : Alice - Navetteuse quotidienne (32 ans) 🏃‍♀️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"Alice représente les commuters quotidiens :"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"Elle habite le 11e, travaille dans le 2e"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"Elle utilise Vélib' 2 fois par jour : départ 8h15, retour 18h30"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Ses pain points :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"Le matin : station vide → retard, stress"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"Le soir : station pleine → détours, sentiment d'injustice car la facturation continue"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"Les VAE sont rarement disponibles aux heures de pointe"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Ses besoins :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"Fiabilité : pouvoir compter sur le service"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"Prédictions : 'Y aura-t-il un vélo dans 15 minutes ?'"</a:t>
            </a:r>
            <a:br>
              <a:rPr sz="1000"/>
            </a:br>
            <a:br>
              <a:rPr sz="1000"/>
            </a:br>
            <a:br>
              <a:rPr sz="1000"/>
            </a:br>
            <a:br>
              <a:rPr sz="1000"/>
            </a:br>
            <a:br>
              <a:rPr sz="1000"/>
            </a:br>
            <a:br>
              <a:rPr sz="1000"/>
            </a:b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---------------------------------------------------------------------------------------------------------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Persona 2 : Marco - Touriste occasionnel (27 ans) 🧳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"Marco représente les touristes et occasionnels :"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"Italien, visite Paris pour un week-end"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"Il prend 2-3 vélos pendant son séjour"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Ses pain points :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"Inscription complexe : tarifs pas clairs, formulaire long"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"Messages pas clairs : vélo bloqué, que faire ?"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"Station pleine à Tour Eiffel → stress, surfacturation"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Ses besoins :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"Simplicité : onboarding clair"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"Messages prescriptifs : 'Voici les 3 étapes...'"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"Assistance multilingue"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---------------------------------------------------------------------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Persona 3 : Julien - Régulateur Smovengo (41 ans) 👷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"Julien représente les équipes opérationnelles :"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"Logisticien de régulation, 41 ans"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"Il planifie les tournées de rééquilibrage la nuit"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Ses pain points :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"Difficile de prioriser : quelle station traiter en premier ? On fait au 'feeling'"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"Tournées inefficaces : pas d'optimisation globale"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"Pas de visibilité sur les pannes bloquantes → découvertes sur place"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Ses besoins :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"Prédictions ML : score de criticité par station"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"Optimisation de tournées (VRP - Vehicle Routing Problem)"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</a:rPr>
              <a:t>Transition :</a:t>
            </a:r>
            <a:endParaRPr b="1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"Nous avons ensuite cartographié leur parcours utilisateur pour identifier précisément les points de friction."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ln w="0">
            <a:noFill/>
          </a:ln>
        </p:spPr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715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Étape 1 : Planification (8h10) 📱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"Alice consulte l'app Vélib' avant de partir pour vérifier la disponibilité de sa station."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Pain points :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"Les données ne sont pas toujours fiables : l'app indique 3 vélos mais 0 sur place"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"L'app indique la dispo maintenant, mais pas dans 15 minutes quand Alice arrivera"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Étape 2 : Départ (8h20) 🚴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"Alice arrive à la station."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Pain points :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"Station vide → aucun vélo disponible → retard"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"Les VAE ne sont jamais disponibles aux heures de pointe"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"Vélo défectueux (freins, vitesses) → borne de départ défaillante → facturation incorrecte"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Étape 3 : Trajet 🚴‍♀️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Pain points :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"Signalement des pannes en temps réel : difficile"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Étape 4 : Arrivée (8h40) 🏢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"Alice arrive à sa station de destination."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Pain points :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"Station pleine (dock-out) → 0 borne libre"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"Détour vers une autre station → facturation continue même si pas de place"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Opportunités identifiées pour Alice :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✅ 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Prédictions fiables à 15 min : "85% de chances d'avoir un vélo dans 15 min" ✅ Alertes push si risque de stock-out ✅ Réservation VAE prioritaire pour abonnés réguliers ✅ Pré-check vélo (état général) avant départ ✅ Compensation automatique si incident ✅ Prédictions disponibilité bornes à l'arrivée ✅ Suggestions stations proches avec bornes libres ✅ Arrêt facturation automatique si dock-out constaté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ln w="0">
            <a:noFill/>
          </a:ln>
        </p:spPr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792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</a:rPr>
              <a:t>EXPERIENCE MAP 2 : Marco - Découverte touristique (Page 7)</a:t>
            </a:r>
            <a:endParaRPr b="1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Étape 1 : Découverte 🔍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"Marco recherche 'vélo Paris' sur Google."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Pain points :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"Tarifs peu clairs (abonnement vs ticket 1 jour)"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"Comparaison difficile avec autres options (trottinettes, scooters)"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Étape 2 : Inscription 📝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Pain points :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"Formulaire d'inscription long"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"Pas d'option 'touriste' simplifiée"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"Interface uniquement en français"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Étape 3 : Premier trajet 🚴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Pain points :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"Vélo défectueux (pas détecté à la prise)"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"Messages app en français uniquement"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Étape 4 : Restitution 📍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"Marco veut restituer son vélo à Tour Eiffel."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Pain points :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"Station pleine à Tour Eiffel"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"Message 'Erreur technique' pas explicite"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"Ne sait pas quoi faire → panique"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"Surfacturation si ne trouve pas de borne"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Opportunités identifiées pour Marco :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✅ 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Comparateur tarifaire clair et visuel ✅ Onboarding gamifié (3 étapes max) ✅ Interface multilingue (EN, ES, IT, DE) ✅ Tutoriel interactif au premier usage ✅ Mode 'Touriste' avec itinéraires suggérés ✅ Messages prescriptifs multilingues : "Station pleine. 3 stations proches..." ✅ Navigation GPS vers borne libre ✅ Chat support multilingue instantané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ln w="0">
            <a:noFill/>
          </a:ln>
        </p:spPr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938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</a:rPr>
              <a:t>EXPERIENCE MAP 3 : 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</a:rPr>
              <a:t>Julien - Tournée de 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</a:rPr>
              <a:t>rééquilibrage 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</a:rPr>
              <a:t>nocturne (Page 8)</a:t>
            </a:r>
            <a:endParaRPr b="1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Étape 1 : Analyse (18h-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20h) 📊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"Julien consulte les données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de fin de journée pour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identifier les stations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critiques."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Pain points :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"Pas de visibilité sur les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prévisions matinales"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"Analyse basée sur données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passées uniquement"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"Pas de score de criticité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automatique"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"Priorisation au 'feeling'"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Étape 2 : Planification (20h-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22h) 🗓️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"Julien planifie les tournées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de nuit."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Pain points :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"Pas d'outil d'optimisation de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tournées (VRP)"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"Contraintes trafic/horaires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difficiles à anticiper"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"Pas de visibilité sur pannes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bloquantes"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Étape 3 : Exécution (22h-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5h) 🚚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"Les équipes partent en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tournée."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Pain points :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"Bornes HS découvertes sur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place → temps perdu"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"Vélos bloqués non signalés à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l'avance"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"Stations rééquilibrées se re-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vident en 1h (8h-9h)"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"Efficacité variable (65%)"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Étape 4 : Bilan (6h) 📈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"Julien fait le bilan matinal."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Pain points :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"Difficile de mesurer le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ROI des tournées"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"Pas d'indicateurs d'efficacité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standardisés"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"Reporting manuel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chronophage"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Opportunités identifiées pour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Julien :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✅ 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Dashboard prédictif :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criticité prévue à 8h-10h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✅ Score de priorité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automatique par station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✅ Optimisation tournées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(VRP) avec contraintes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trafic ✅ Prévisions de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demande par créneau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horaire ✅ App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terrain avec mises à jour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temps réel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✅ Notifications si station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devient critique pendant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tournée ✅ KPI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automatisés (Rebalancing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Efficiency, km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économisés)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✅ Reporting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automatique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ln w="0">
            <a:noFill/>
          </a:ln>
        </p:spPr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113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"Après avoir identifié les problèmes de manière qualitative avec les personas et experience maps, nous avons défini 8 questions data pour mesurer l'ampleur de ces problèmes."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"Ces questions sont organisées en 4 axes :"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</a:rPr>
              <a:t>AXE A : DISPONIBILITÉ 🚴</a:t>
            </a:r>
            <a:endParaRPr b="1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Q1. Taux de criticité par station et créneau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"Quelle part du temps chaque station est en stock-out (0 vélo) et dock-out (0 place) par créneau ?"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Hypothèse H1 : "Les pics 8h-10h et 18h-20h génèrent une hausse significative de stock-out/dock-out sur les zones bureau et résidentiel."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Q2. Clusters de stations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"Quels clusters de stations (quartiers) partagent la même dynamique de criticité ?"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Hypothèse H2 : "Les patterns de criticité sont répétables : par exemple, les stations près des gares ont toutes un pic stock-out le matin."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</a:rPr>
              <a:t>AXE B : RÉGULATION 🚚</a:t>
            </a:r>
            <a:endParaRPr b="1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Q3. Efficacité du rééquilibrage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"Après une tournée, quelle proportion de stations ciblées sortent durablement de l'état critique ?"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Hypothèse H3 : "L'efficacité est meilleure la nuit (moins de contraintes logistiques, demande plus stable)."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Q4. Temps de retour en service (MTTR)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"Quel est le temps moyen de retour en service d'une station après blocage/panne ?"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Hypothèse H4 : "Longue inactivité détectable via GBFS (station avec 0 mouvement &gt;30 min). Idéalement, logs maintenance nécessaires."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</a:rPr>
              <a:t>AXE C : USAGE &amp; MIX 📈</a:t>
            </a:r>
            <a:endParaRPr b="1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Q5. Turnover et criticité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"Quel est le turnover (prises/dépôts par heure) par station et sa corrélation avec criticité ?"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Hypothèse H5 : "Turnover élevé → risques de stock-out/dock-out plus fréquents (volatilité)."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Q6. Impact du mix VAE/mécaniques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"Le mix VAE/mécaniques influe-t-il sur la criticité ?"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Hypothèse H6 : "Pénurie de VAE aux heures de pointe (forte demande pour trajets longs/vallonnés)."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</a:rPr>
              <a:t>AXE D : FACTEURS EXTERNES 🌦️</a:t>
            </a:r>
            <a:endParaRPr b="1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Q7. Impact météo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"Quel impact de la météo (pluie/température) sur la demande et criticité ?"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Hypothèse H7 : "La pluie diminue la demande globale mais accentue les déséquilibres localement."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Q8. Impact événements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"Quel impact des événements (concerts, manifestations) sur les stations alentour ?"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Hypothèse H8 : "Pics ponctuels prédictibles : concert Stade de France → stations vides avant, pleines après."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</a:rPr>
              <a:t>Transition :</a:t>
            </a:r>
            <a:endParaRPr b="1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"Avant de concevoir notre solution, nous avons étudié ce qui existe déjà sur le marché grâce à un benchmark."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ln w="0">
            <a:noFill/>
          </a:ln>
        </p:spPr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1016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"Nous avons analysé les solutions existantes selon 4 axes d'amélioration possibles."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</a:rPr>
              <a:t>A1 — Réduire criticité des stations aux heures de pointe</a:t>
            </a:r>
            <a:endParaRPr b="1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Concurrents directs :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1. Citi Bike (NYC) - Programme "Bike Angels"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"Gamification pour inciter usagers à rééquilibrer les stations (points, récompenses)"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"Prédictions temps réel de disponibilité sur app mobile"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✅ 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Pertinence : Modèle réplicable à Paris. Système de points + prédictions combinés.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2. Santander Cycles (Londres)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"API publique avec prédictions de disponibilité à 15-30 min"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"Intégrations tierces (Citymapper, Google Maps) affichent les prévisions"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✅ 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Pertinence : API ouverte = adoption massive. Modèle à suivre pour Vélib'.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Recherche académique :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3. Paper : "Predicting Bike Availability"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"Études académiques (Stanford, MIT) sur prédiction disponibilité avec Random Forest, LightGBM"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"Précision 75-85% à horizon 30 min"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✅ 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Pertinence : Modèles ML éprouvés, datasets publics disponibles pour benchmarking.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</a:rPr>
              <a:t>A2 — Optimiser les tournées de régulation</a:t>
            </a:r>
            <a:endParaRPr b="1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Concurrent :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1. Motivate (opérateur Citi Bike)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"Algorithmes de réoptimisation dynamique : tournées ajustées en temps réel selon demande"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"Réduction de 15-20% des km parcourus vs approche statique"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✅ 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Pertinence : Résultats prouvés. Nécessite investissement IT (API temps réel, algo OR).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Produit digital :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2. UPS/DHL - Optimisation tournées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"Algorithmes VRP (Vehicle Routing Problem) avec contraintes temps, trafic, priorités"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"OR-Tools (Google) open-source"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⚠️ 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Pertinence : Transposable mais contexte différent (livraison vs rebalancing). Adaptation nécessaire.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Recherche :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3. Paper : "Dynamic Rebalancing"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"Recherche académique (Barcelona, Paris) sur algorithmes heuristiques pour rebalancing vélo-partage"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"Comparaison Greedy vs Optimization exacte"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✅ 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Pertinence : Contexte identique (vélo-partage). Codes sources parfois disponibles (GitHub).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None/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9A233FC-BB03-45DB-A2EB-B462DCBB583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20D260B-EEF7-411C-88E2-ACBEA2DD65B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341D6EB0-1AC9-41DF-BA40-78743B104BF8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" descr=""/>
          <p:cNvPicPr/>
          <p:nvPr/>
        </p:nvPicPr>
        <p:blipFill>
          <a:blip r:embed="rId1"/>
          <a:stretch/>
        </p:blipFill>
        <p:spPr>
          <a:xfrm>
            <a:off x="53280" y="0"/>
            <a:ext cx="10026720" cy="5669640"/>
          </a:xfrm>
          <a:prstGeom prst="rect">
            <a:avLst/>
          </a:prstGeom>
          <a:ln w="0">
            <a:noFill/>
          </a:ln>
        </p:spPr>
      </p:pic>
      <p:pic>
        <p:nvPicPr>
          <p:cNvPr id="16" name="" descr=""/>
          <p:cNvPicPr/>
          <p:nvPr/>
        </p:nvPicPr>
        <p:blipFill>
          <a:blip r:embed="rId2"/>
          <a:stretch/>
        </p:blipFill>
        <p:spPr>
          <a:xfrm>
            <a:off x="3929040" y="4114800"/>
            <a:ext cx="1100160" cy="685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1371600" y="114840"/>
            <a:ext cx="7772400" cy="1942560"/>
          </a:xfrm>
          <a:prstGeom prst="rect">
            <a:avLst/>
          </a:prstGeom>
          <a:ln w="0">
            <a:noFill/>
          </a:ln>
        </p:spPr>
      </p:pic>
      <p:pic>
        <p:nvPicPr>
          <p:cNvPr id="53" name="" descr=""/>
          <p:cNvPicPr/>
          <p:nvPr/>
        </p:nvPicPr>
        <p:blipFill>
          <a:blip r:embed="rId2"/>
          <a:stretch/>
        </p:blipFill>
        <p:spPr>
          <a:xfrm>
            <a:off x="1371600" y="2273400"/>
            <a:ext cx="7772400" cy="1788840"/>
          </a:xfrm>
          <a:prstGeom prst="rect">
            <a:avLst/>
          </a:prstGeom>
          <a:ln w="0">
            <a:noFill/>
          </a:ln>
        </p:spPr>
      </p:pic>
      <p:pic>
        <p:nvPicPr>
          <p:cNvPr id="54" name="" descr=""/>
          <p:cNvPicPr/>
          <p:nvPr/>
        </p:nvPicPr>
        <p:blipFill>
          <a:blip r:embed="rId3"/>
          <a:stretch/>
        </p:blipFill>
        <p:spPr>
          <a:xfrm>
            <a:off x="914400" y="4106160"/>
            <a:ext cx="8875800" cy="1380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2" dur="indefinite" restart="never" nodeType="tmRoot">
          <p:childTnLst>
            <p:seq>
              <p:cTn id="73" dur="indefinite" nodeType="mainSeq">
                <p:childTnLst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8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3258720" y="0"/>
            <a:ext cx="3599280" cy="706680"/>
          </a:xfrm>
          <a:prstGeom prst="rect">
            <a:avLst/>
          </a:prstGeom>
          <a:ln w="0">
            <a:noFill/>
          </a:ln>
        </p:spPr>
      </p:pic>
      <p:pic>
        <p:nvPicPr>
          <p:cNvPr id="56" name="" descr=""/>
          <p:cNvPicPr/>
          <p:nvPr/>
        </p:nvPicPr>
        <p:blipFill>
          <a:blip r:embed="rId2"/>
          <a:stretch/>
        </p:blipFill>
        <p:spPr>
          <a:xfrm>
            <a:off x="706320" y="743760"/>
            <a:ext cx="8666280" cy="2913840"/>
          </a:xfrm>
          <a:prstGeom prst="rect">
            <a:avLst/>
          </a:prstGeom>
          <a:ln w="0">
            <a:noFill/>
          </a:ln>
        </p:spPr>
      </p:pic>
      <p:pic>
        <p:nvPicPr>
          <p:cNvPr id="57" name="" descr=""/>
          <p:cNvPicPr/>
          <p:nvPr/>
        </p:nvPicPr>
        <p:blipFill>
          <a:blip r:embed="rId3"/>
          <a:stretch/>
        </p:blipFill>
        <p:spPr>
          <a:xfrm>
            <a:off x="685800" y="3886200"/>
            <a:ext cx="8458200" cy="1454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3" dur="indefinite" restart="never" nodeType="tmRoot">
          <p:childTnLst>
            <p:seq>
              <p:cTn id="84" dur="indefinite" nodeType="mainSeq">
                <p:childTnLst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2953800" y="76680"/>
            <a:ext cx="3675600" cy="609120"/>
          </a:xfrm>
          <a:prstGeom prst="rect">
            <a:avLst/>
          </a:prstGeom>
          <a:ln w="0">
            <a:noFill/>
          </a:ln>
        </p:spPr>
      </p:pic>
      <p:pic>
        <p:nvPicPr>
          <p:cNvPr id="59" name="" descr=""/>
          <p:cNvPicPr/>
          <p:nvPr/>
        </p:nvPicPr>
        <p:blipFill>
          <a:blip r:embed="rId2"/>
          <a:stretch/>
        </p:blipFill>
        <p:spPr>
          <a:xfrm>
            <a:off x="1344600" y="914400"/>
            <a:ext cx="7570800" cy="370800"/>
          </a:xfrm>
          <a:prstGeom prst="rect">
            <a:avLst/>
          </a:prstGeom>
          <a:ln w="0">
            <a:noFill/>
          </a:ln>
        </p:spPr>
      </p:pic>
      <p:pic>
        <p:nvPicPr>
          <p:cNvPr id="60" name="" descr=""/>
          <p:cNvPicPr/>
          <p:nvPr/>
        </p:nvPicPr>
        <p:blipFill>
          <a:blip r:embed="rId3"/>
          <a:stretch/>
        </p:blipFill>
        <p:spPr>
          <a:xfrm>
            <a:off x="1143000" y="3191400"/>
            <a:ext cx="7666200" cy="466200"/>
          </a:xfrm>
          <a:prstGeom prst="rect">
            <a:avLst/>
          </a:prstGeom>
          <a:ln w="0">
            <a:noFill/>
          </a:ln>
        </p:spPr>
      </p:pic>
      <p:pic>
        <p:nvPicPr>
          <p:cNvPr id="61" name="" descr=""/>
          <p:cNvPicPr/>
          <p:nvPr/>
        </p:nvPicPr>
        <p:blipFill>
          <a:blip r:embed="rId4"/>
          <a:stretch/>
        </p:blipFill>
        <p:spPr>
          <a:xfrm>
            <a:off x="228600" y="3657600"/>
            <a:ext cx="3009960" cy="1143000"/>
          </a:xfrm>
          <a:prstGeom prst="rect">
            <a:avLst/>
          </a:prstGeom>
          <a:ln w="0">
            <a:noFill/>
          </a:ln>
        </p:spPr>
      </p:pic>
      <p:pic>
        <p:nvPicPr>
          <p:cNvPr id="62" name="" descr=""/>
          <p:cNvPicPr/>
          <p:nvPr/>
        </p:nvPicPr>
        <p:blipFill>
          <a:blip r:embed="rId5"/>
          <a:stretch/>
        </p:blipFill>
        <p:spPr>
          <a:xfrm>
            <a:off x="6629400" y="3657600"/>
            <a:ext cx="2971800" cy="1143000"/>
          </a:xfrm>
          <a:prstGeom prst="rect">
            <a:avLst/>
          </a:prstGeom>
          <a:ln w="0">
            <a:noFill/>
          </a:ln>
        </p:spPr>
      </p:pic>
      <p:pic>
        <p:nvPicPr>
          <p:cNvPr id="63" name="" descr=""/>
          <p:cNvPicPr/>
          <p:nvPr/>
        </p:nvPicPr>
        <p:blipFill>
          <a:blip r:embed="rId6"/>
          <a:stretch/>
        </p:blipFill>
        <p:spPr>
          <a:xfrm>
            <a:off x="3429000" y="3667680"/>
            <a:ext cx="2971800" cy="1132920"/>
          </a:xfrm>
          <a:prstGeom prst="rect">
            <a:avLst/>
          </a:prstGeom>
          <a:ln w="0">
            <a:noFill/>
          </a:ln>
        </p:spPr>
      </p:pic>
      <p:pic>
        <p:nvPicPr>
          <p:cNvPr id="64" name="" descr=""/>
          <p:cNvPicPr/>
          <p:nvPr/>
        </p:nvPicPr>
        <p:blipFill>
          <a:blip r:embed="rId7"/>
          <a:stretch/>
        </p:blipFill>
        <p:spPr>
          <a:xfrm>
            <a:off x="124920" y="1371600"/>
            <a:ext cx="3075480" cy="1380240"/>
          </a:xfrm>
          <a:prstGeom prst="rect">
            <a:avLst/>
          </a:prstGeom>
          <a:ln w="0">
            <a:noFill/>
          </a:ln>
        </p:spPr>
      </p:pic>
      <p:pic>
        <p:nvPicPr>
          <p:cNvPr id="65" name="" descr=""/>
          <p:cNvPicPr/>
          <p:nvPr/>
        </p:nvPicPr>
        <p:blipFill>
          <a:blip r:embed="rId8"/>
          <a:stretch/>
        </p:blipFill>
        <p:spPr>
          <a:xfrm>
            <a:off x="3429000" y="1371600"/>
            <a:ext cx="2971800" cy="1371600"/>
          </a:xfrm>
          <a:prstGeom prst="rect">
            <a:avLst/>
          </a:prstGeom>
          <a:ln w="0">
            <a:noFill/>
          </a:ln>
        </p:spPr>
      </p:pic>
      <p:pic>
        <p:nvPicPr>
          <p:cNvPr id="66" name="" descr=""/>
          <p:cNvPicPr/>
          <p:nvPr/>
        </p:nvPicPr>
        <p:blipFill>
          <a:blip r:embed="rId9"/>
          <a:stretch/>
        </p:blipFill>
        <p:spPr>
          <a:xfrm>
            <a:off x="6733080" y="1371600"/>
            <a:ext cx="2868120" cy="1371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1" dur="indefinite" restart="never" nodeType="tmRoot">
          <p:childTnLst>
            <p:seq>
              <p:cTn id="92" dur="indefinite" nodeType="mainSeq">
                <p:childTnLst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2971800" y="0"/>
            <a:ext cx="4485240" cy="228600"/>
          </a:xfrm>
          <a:prstGeom prst="rect">
            <a:avLst/>
          </a:prstGeom>
          <a:ln w="0">
            <a:noFill/>
          </a:ln>
        </p:spPr>
      </p:pic>
      <p:pic>
        <p:nvPicPr>
          <p:cNvPr id="68" name="" descr=""/>
          <p:cNvPicPr/>
          <p:nvPr/>
        </p:nvPicPr>
        <p:blipFill>
          <a:blip r:embed="rId2"/>
          <a:stretch/>
        </p:blipFill>
        <p:spPr>
          <a:xfrm>
            <a:off x="1371600" y="228600"/>
            <a:ext cx="7772400" cy="1600200"/>
          </a:xfrm>
          <a:prstGeom prst="rect">
            <a:avLst/>
          </a:prstGeom>
          <a:ln w="0">
            <a:noFill/>
          </a:ln>
        </p:spPr>
      </p:pic>
      <p:pic>
        <p:nvPicPr>
          <p:cNvPr id="69" name="" descr=""/>
          <p:cNvPicPr/>
          <p:nvPr/>
        </p:nvPicPr>
        <p:blipFill>
          <a:blip r:embed="rId3"/>
          <a:stretch/>
        </p:blipFill>
        <p:spPr>
          <a:xfrm>
            <a:off x="1532520" y="1828800"/>
            <a:ext cx="7611480" cy="3429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9" dur="indefinite" restart="never" nodeType="tmRoot">
          <p:childTnLst>
            <p:seq>
              <p:cTn id="110" dur="indefinite" nodeType="mainSeq">
                <p:childTnLst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1096560" y="121680"/>
            <a:ext cx="8047440" cy="5364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5" dur="indefinite" restart="never" nodeType="tmRoot">
          <p:childTnLst>
            <p:seq>
              <p:cTn id="116" dur="indefinite" nodeType="mainSeq">
                <p:childTnLst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1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" descr=""/>
          <p:cNvPicPr/>
          <p:nvPr/>
        </p:nvPicPr>
        <p:blipFill>
          <a:blip r:embed="rId1"/>
          <a:stretch/>
        </p:blipFill>
        <p:spPr>
          <a:xfrm>
            <a:off x="228600" y="600840"/>
            <a:ext cx="2743200" cy="1456560"/>
          </a:xfrm>
          <a:prstGeom prst="rect">
            <a:avLst/>
          </a:prstGeom>
          <a:ln w="0">
            <a:noFill/>
          </a:ln>
        </p:spPr>
      </p:pic>
      <p:pic>
        <p:nvPicPr>
          <p:cNvPr id="72" name="" descr=""/>
          <p:cNvPicPr/>
          <p:nvPr/>
        </p:nvPicPr>
        <p:blipFill>
          <a:blip r:embed="rId2"/>
          <a:stretch/>
        </p:blipFill>
        <p:spPr>
          <a:xfrm>
            <a:off x="3200400" y="180000"/>
            <a:ext cx="6858000" cy="2106000"/>
          </a:xfrm>
          <a:prstGeom prst="rect">
            <a:avLst/>
          </a:prstGeom>
          <a:ln w="0">
            <a:noFill/>
          </a:ln>
        </p:spPr>
      </p:pic>
      <p:pic>
        <p:nvPicPr>
          <p:cNvPr id="73" name="" descr=""/>
          <p:cNvPicPr/>
          <p:nvPr/>
        </p:nvPicPr>
        <p:blipFill>
          <a:blip r:embed="rId3"/>
          <a:stretch/>
        </p:blipFill>
        <p:spPr>
          <a:xfrm>
            <a:off x="2035800" y="2514600"/>
            <a:ext cx="7336800" cy="1949400"/>
          </a:xfrm>
          <a:prstGeom prst="rect">
            <a:avLst/>
          </a:prstGeom>
          <a:ln w="0">
            <a:noFill/>
          </a:ln>
        </p:spPr>
      </p:pic>
      <p:pic>
        <p:nvPicPr>
          <p:cNvPr id="74" name="" descr=""/>
          <p:cNvPicPr/>
          <p:nvPr/>
        </p:nvPicPr>
        <p:blipFill>
          <a:blip r:embed="rId4"/>
          <a:stretch/>
        </p:blipFill>
        <p:spPr>
          <a:xfrm>
            <a:off x="685800" y="4737240"/>
            <a:ext cx="9227880" cy="93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" descr=""/>
          <p:cNvPicPr/>
          <p:nvPr/>
        </p:nvPicPr>
        <p:blipFill>
          <a:blip r:embed="rId1"/>
          <a:stretch/>
        </p:blipFill>
        <p:spPr>
          <a:xfrm>
            <a:off x="3886200" y="0"/>
            <a:ext cx="5993280" cy="5669640"/>
          </a:xfrm>
          <a:prstGeom prst="rect">
            <a:avLst/>
          </a:prstGeom>
          <a:ln w="0">
            <a:noFill/>
          </a:ln>
        </p:spPr>
      </p:pic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410760" y="2057400"/>
            <a:ext cx="4161240" cy="1085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315360" y="228600"/>
            <a:ext cx="9456480" cy="4808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1238760" y="0"/>
            <a:ext cx="7676640" cy="539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457200" y="0"/>
            <a:ext cx="9199440" cy="4656600"/>
          </a:xfrm>
          <a:prstGeom prst="rect">
            <a:avLst/>
          </a:prstGeom>
          <a:ln w="0">
            <a:noFill/>
          </a:ln>
        </p:spPr>
      </p:pic>
      <p:pic>
        <p:nvPicPr>
          <p:cNvPr id="80" name="" descr=""/>
          <p:cNvPicPr/>
          <p:nvPr/>
        </p:nvPicPr>
        <p:blipFill>
          <a:blip r:embed="rId2"/>
          <a:stretch/>
        </p:blipFill>
        <p:spPr>
          <a:xfrm>
            <a:off x="447480" y="4656600"/>
            <a:ext cx="9209160" cy="970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"/>
          <p:cNvSpPr txBox="1"/>
          <p:nvPr/>
        </p:nvSpPr>
        <p:spPr>
          <a:xfrm>
            <a:off x="2286000" y="4389840"/>
            <a:ext cx="5029200" cy="63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RNCP 7 – Machine Learning  – DataScientest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" name="" descr=""/>
          <p:cNvPicPr/>
          <p:nvPr/>
        </p:nvPicPr>
        <p:blipFill>
          <a:blip r:embed="rId1"/>
          <a:stretch/>
        </p:blipFill>
        <p:spPr>
          <a:xfrm>
            <a:off x="685800" y="1371600"/>
            <a:ext cx="2057400" cy="2057400"/>
          </a:xfrm>
          <a:prstGeom prst="rect">
            <a:avLst/>
          </a:prstGeom>
          <a:ln w="0">
            <a:noFill/>
          </a:ln>
        </p:spPr>
      </p:pic>
      <p:sp>
        <p:nvSpPr>
          <p:cNvPr id="19" name=""/>
          <p:cNvSpPr txBox="1"/>
          <p:nvPr/>
        </p:nvSpPr>
        <p:spPr>
          <a:xfrm>
            <a:off x="914400" y="3657600"/>
            <a:ext cx="1828800" cy="45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Jordan Serafini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"/>
          <p:cNvSpPr txBox="1"/>
          <p:nvPr/>
        </p:nvSpPr>
        <p:spPr>
          <a:xfrm>
            <a:off x="6629400" y="3657600"/>
            <a:ext cx="27432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Abdelmalek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Belahbib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" name="" descr=""/>
          <p:cNvPicPr/>
          <p:nvPr/>
        </p:nvPicPr>
        <p:blipFill>
          <a:blip r:embed="rId2"/>
          <a:stretch/>
        </p:blipFill>
        <p:spPr>
          <a:xfrm>
            <a:off x="3429000" y="771840"/>
            <a:ext cx="2619000" cy="1742760"/>
          </a:xfrm>
          <a:prstGeom prst="rect">
            <a:avLst/>
          </a:prstGeom>
          <a:ln w="0">
            <a:noFill/>
          </a:ln>
        </p:spPr>
      </p:pic>
      <p:sp>
        <p:nvSpPr>
          <p:cNvPr id="22" name=""/>
          <p:cNvSpPr txBox="1"/>
          <p:nvPr/>
        </p:nvSpPr>
        <p:spPr>
          <a:xfrm>
            <a:off x="4114800" y="69480"/>
            <a:ext cx="1600200" cy="387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L’équipe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" name="" descr=""/>
          <p:cNvPicPr/>
          <p:nvPr/>
        </p:nvPicPr>
        <p:blipFill>
          <a:blip r:embed="rId3"/>
          <a:stretch/>
        </p:blipFill>
        <p:spPr>
          <a:xfrm>
            <a:off x="4300920" y="4758120"/>
            <a:ext cx="728280" cy="728280"/>
          </a:xfrm>
          <a:prstGeom prst="rect">
            <a:avLst/>
          </a:prstGeom>
          <a:ln w="0">
            <a:noFill/>
          </a:ln>
        </p:spPr>
      </p:pic>
      <p:pic>
        <p:nvPicPr>
          <p:cNvPr id="24" name="" descr=""/>
          <p:cNvPicPr/>
          <p:nvPr/>
        </p:nvPicPr>
        <p:blipFill>
          <a:blip r:embed="rId4"/>
          <a:stretch/>
        </p:blipFill>
        <p:spPr>
          <a:xfrm>
            <a:off x="6590880" y="1333080"/>
            <a:ext cx="2095920" cy="2095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1010160" y="0"/>
            <a:ext cx="7905240" cy="5556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1676520" y="161640"/>
            <a:ext cx="6324480" cy="5324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" descr=""/>
          <p:cNvPicPr/>
          <p:nvPr/>
        </p:nvPicPr>
        <p:blipFill>
          <a:blip r:embed="rId1"/>
          <a:stretch/>
        </p:blipFill>
        <p:spPr>
          <a:xfrm>
            <a:off x="3200400" y="29160"/>
            <a:ext cx="3323160" cy="544320"/>
          </a:xfrm>
          <a:prstGeom prst="rect">
            <a:avLst/>
          </a:prstGeom>
          <a:ln w="0">
            <a:noFill/>
          </a:ln>
        </p:spPr>
      </p:pic>
      <p:pic>
        <p:nvPicPr>
          <p:cNvPr id="84" name="" descr=""/>
          <p:cNvPicPr/>
          <p:nvPr/>
        </p:nvPicPr>
        <p:blipFill>
          <a:blip r:embed="rId2"/>
          <a:stretch/>
        </p:blipFill>
        <p:spPr>
          <a:xfrm>
            <a:off x="914400" y="867960"/>
            <a:ext cx="3456360" cy="2103840"/>
          </a:xfrm>
          <a:prstGeom prst="rect">
            <a:avLst/>
          </a:prstGeom>
          <a:ln w="0">
            <a:noFill/>
          </a:ln>
        </p:spPr>
      </p:pic>
      <p:pic>
        <p:nvPicPr>
          <p:cNvPr id="85" name="" descr=""/>
          <p:cNvPicPr/>
          <p:nvPr/>
        </p:nvPicPr>
        <p:blipFill>
          <a:blip r:embed="rId3"/>
          <a:stretch/>
        </p:blipFill>
        <p:spPr>
          <a:xfrm>
            <a:off x="5715000" y="914400"/>
            <a:ext cx="3380400" cy="2057400"/>
          </a:xfrm>
          <a:prstGeom prst="rect">
            <a:avLst/>
          </a:prstGeom>
          <a:ln w="0">
            <a:noFill/>
          </a:ln>
        </p:spPr>
      </p:pic>
      <p:pic>
        <p:nvPicPr>
          <p:cNvPr id="86" name="" descr=""/>
          <p:cNvPicPr/>
          <p:nvPr/>
        </p:nvPicPr>
        <p:blipFill>
          <a:blip r:embed="rId4"/>
          <a:stretch/>
        </p:blipFill>
        <p:spPr>
          <a:xfrm>
            <a:off x="914400" y="3200400"/>
            <a:ext cx="3489120" cy="2010960"/>
          </a:xfrm>
          <a:prstGeom prst="rect">
            <a:avLst/>
          </a:prstGeom>
          <a:ln w="0">
            <a:noFill/>
          </a:ln>
        </p:spPr>
      </p:pic>
      <p:pic>
        <p:nvPicPr>
          <p:cNvPr id="87" name="" descr=""/>
          <p:cNvPicPr/>
          <p:nvPr/>
        </p:nvPicPr>
        <p:blipFill>
          <a:blip r:embed="rId5"/>
          <a:stretch/>
        </p:blipFill>
        <p:spPr>
          <a:xfrm>
            <a:off x="5726160" y="3200400"/>
            <a:ext cx="3417840" cy="205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1067400" y="0"/>
            <a:ext cx="7848000" cy="529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1828800" y="148680"/>
            <a:ext cx="6307200" cy="5337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685800" y="105120"/>
            <a:ext cx="8047440" cy="4924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454680" y="144360"/>
            <a:ext cx="8917920" cy="4884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3200400" y="33480"/>
            <a:ext cx="3429000" cy="423720"/>
          </a:xfrm>
          <a:prstGeom prst="rect">
            <a:avLst/>
          </a:prstGeom>
          <a:ln w="0">
            <a:noFill/>
          </a:ln>
        </p:spPr>
      </p:pic>
      <p:pic>
        <p:nvPicPr>
          <p:cNvPr id="93" name="" descr=""/>
          <p:cNvPicPr/>
          <p:nvPr/>
        </p:nvPicPr>
        <p:blipFill>
          <a:blip r:embed="rId2"/>
          <a:stretch/>
        </p:blipFill>
        <p:spPr>
          <a:xfrm>
            <a:off x="1371600" y="457560"/>
            <a:ext cx="7182720" cy="457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3001320" y="1143000"/>
            <a:ext cx="3628080" cy="295560"/>
          </a:xfrm>
          <a:prstGeom prst="rect">
            <a:avLst/>
          </a:prstGeom>
          <a:ln w="0">
            <a:noFill/>
          </a:ln>
        </p:spPr>
      </p:pic>
      <p:pic>
        <p:nvPicPr>
          <p:cNvPr id="95" name="" descr=""/>
          <p:cNvPicPr/>
          <p:nvPr/>
        </p:nvPicPr>
        <p:blipFill>
          <a:blip r:embed="rId2"/>
          <a:stretch/>
        </p:blipFill>
        <p:spPr>
          <a:xfrm>
            <a:off x="918000" y="1600200"/>
            <a:ext cx="7997400" cy="3104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spcBef>
                <a:spcPts val="1191"/>
              </a:spcBef>
              <a:spcAft>
                <a:spcPts val="992"/>
              </a:spcAft>
              <a:buNone/>
            </a:pPr>
            <a:r>
              <a:rPr b="1" lang="en-US" sz="3200" spc="-1" strike="noStrike" u="sng">
                <a:solidFill>
                  <a:srgbClr val="333333"/>
                </a:solidFill>
                <a:uFillTx/>
                <a:latin typeface="Arial"/>
              </a:rPr>
              <a:t>Vélib' Métropole – En quelques mots</a:t>
            </a:r>
            <a:br>
              <a:rPr sz="3200"/>
            </a:b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" name="" descr=""/>
          <p:cNvPicPr/>
          <p:nvPr/>
        </p:nvPicPr>
        <p:blipFill>
          <a:blip r:embed="rId1"/>
          <a:stretch/>
        </p:blipFill>
        <p:spPr>
          <a:xfrm>
            <a:off x="392040" y="1172160"/>
            <a:ext cx="3036960" cy="914400"/>
          </a:xfrm>
          <a:prstGeom prst="rect">
            <a:avLst/>
          </a:prstGeom>
          <a:ln w="0">
            <a:noFill/>
          </a:ln>
        </p:spPr>
      </p:pic>
      <p:pic>
        <p:nvPicPr>
          <p:cNvPr id="27" name="" descr=""/>
          <p:cNvPicPr/>
          <p:nvPr/>
        </p:nvPicPr>
        <p:blipFill>
          <a:blip r:embed="rId2"/>
          <a:stretch/>
        </p:blipFill>
        <p:spPr>
          <a:xfrm>
            <a:off x="886320" y="2133000"/>
            <a:ext cx="1628280" cy="153000"/>
          </a:xfrm>
          <a:prstGeom prst="rect">
            <a:avLst/>
          </a:prstGeom>
          <a:ln w="0">
            <a:noFill/>
          </a:ln>
        </p:spPr>
      </p:pic>
      <p:pic>
        <p:nvPicPr>
          <p:cNvPr id="28" name="" descr=""/>
          <p:cNvPicPr/>
          <p:nvPr/>
        </p:nvPicPr>
        <p:blipFill>
          <a:blip r:embed="rId3"/>
          <a:stretch/>
        </p:blipFill>
        <p:spPr>
          <a:xfrm>
            <a:off x="3657600" y="1143000"/>
            <a:ext cx="3172680" cy="1371600"/>
          </a:xfrm>
          <a:prstGeom prst="rect">
            <a:avLst/>
          </a:prstGeom>
          <a:ln w="0">
            <a:noFill/>
          </a:ln>
        </p:spPr>
      </p:pic>
      <p:pic>
        <p:nvPicPr>
          <p:cNvPr id="29" name="" descr=""/>
          <p:cNvPicPr/>
          <p:nvPr/>
        </p:nvPicPr>
        <p:blipFill>
          <a:blip r:embed="rId4"/>
          <a:stretch/>
        </p:blipFill>
        <p:spPr>
          <a:xfrm>
            <a:off x="6879600" y="1143000"/>
            <a:ext cx="3178800" cy="1526400"/>
          </a:xfrm>
          <a:prstGeom prst="rect">
            <a:avLst/>
          </a:prstGeom>
          <a:ln w="0">
            <a:noFill/>
          </a:ln>
        </p:spPr>
      </p:pic>
      <p:pic>
        <p:nvPicPr>
          <p:cNvPr id="30" name="" descr=""/>
          <p:cNvPicPr/>
          <p:nvPr/>
        </p:nvPicPr>
        <p:blipFill>
          <a:blip r:embed="rId5"/>
          <a:stretch/>
        </p:blipFill>
        <p:spPr>
          <a:xfrm>
            <a:off x="0" y="3153600"/>
            <a:ext cx="3429000" cy="1647000"/>
          </a:xfrm>
          <a:prstGeom prst="rect">
            <a:avLst/>
          </a:prstGeom>
          <a:ln w="0">
            <a:noFill/>
          </a:ln>
        </p:spPr>
      </p:pic>
      <p:pic>
        <p:nvPicPr>
          <p:cNvPr id="31" name="" descr=""/>
          <p:cNvPicPr/>
          <p:nvPr/>
        </p:nvPicPr>
        <p:blipFill>
          <a:blip r:embed="rId6"/>
          <a:stretch/>
        </p:blipFill>
        <p:spPr>
          <a:xfrm>
            <a:off x="3200400" y="3200400"/>
            <a:ext cx="3295440" cy="1765440"/>
          </a:xfrm>
          <a:prstGeom prst="rect">
            <a:avLst/>
          </a:prstGeom>
          <a:ln w="0">
            <a:noFill/>
          </a:ln>
        </p:spPr>
      </p:pic>
      <p:pic>
        <p:nvPicPr>
          <p:cNvPr id="32" name="" descr=""/>
          <p:cNvPicPr/>
          <p:nvPr/>
        </p:nvPicPr>
        <p:blipFill>
          <a:blip r:embed="rId7"/>
          <a:stretch/>
        </p:blipFill>
        <p:spPr>
          <a:xfrm>
            <a:off x="6858000" y="3200400"/>
            <a:ext cx="3099960" cy="1603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88200" y="228600"/>
            <a:ext cx="4255200" cy="5212440"/>
          </a:xfrm>
          <a:prstGeom prst="rect">
            <a:avLst/>
          </a:prstGeom>
          <a:ln w="0">
            <a:noFill/>
          </a:ln>
        </p:spPr>
      </p:pic>
      <p:pic>
        <p:nvPicPr>
          <p:cNvPr id="98" name="" descr=""/>
          <p:cNvPicPr/>
          <p:nvPr/>
        </p:nvPicPr>
        <p:blipFill>
          <a:blip r:embed="rId2"/>
          <a:stretch/>
        </p:blipFill>
        <p:spPr>
          <a:xfrm>
            <a:off x="5257800" y="191160"/>
            <a:ext cx="2923200" cy="2323440"/>
          </a:xfrm>
          <a:prstGeom prst="rect">
            <a:avLst/>
          </a:prstGeom>
          <a:ln w="0">
            <a:noFill/>
          </a:ln>
        </p:spPr>
      </p:pic>
      <p:pic>
        <p:nvPicPr>
          <p:cNvPr id="99" name="" descr=""/>
          <p:cNvPicPr/>
          <p:nvPr/>
        </p:nvPicPr>
        <p:blipFill>
          <a:blip r:embed="rId3"/>
          <a:stretch/>
        </p:blipFill>
        <p:spPr>
          <a:xfrm>
            <a:off x="5378760" y="2514600"/>
            <a:ext cx="2622240" cy="3008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" descr=""/>
          <p:cNvPicPr/>
          <p:nvPr/>
        </p:nvPicPr>
        <p:blipFill>
          <a:blip r:embed="rId1"/>
          <a:stretch/>
        </p:blipFill>
        <p:spPr>
          <a:xfrm>
            <a:off x="804960" y="914400"/>
            <a:ext cx="2166840" cy="3657600"/>
          </a:xfrm>
          <a:prstGeom prst="rect">
            <a:avLst/>
          </a:prstGeom>
          <a:ln w="0">
            <a:noFill/>
          </a:ln>
        </p:spPr>
      </p:pic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3657600" y="914400"/>
            <a:ext cx="2302200" cy="3886200"/>
          </a:xfrm>
          <a:prstGeom prst="rect">
            <a:avLst/>
          </a:prstGeom>
          <a:ln w="0"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7086600" y="914400"/>
            <a:ext cx="2302200" cy="3886200"/>
          </a:xfrm>
          <a:prstGeom prst="rect">
            <a:avLst/>
          </a:prstGeom>
          <a:ln w="0">
            <a:noFill/>
          </a:ln>
        </p:spPr>
      </p:pic>
      <p:sp>
        <p:nvSpPr>
          <p:cNvPr id="36" name=""/>
          <p:cNvSpPr txBox="1"/>
          <p:nvPr/>
        </p:nvSpPr>
        <p:spPr>
          <a:xfrm>
            <a:off x="3429000" y="228600"/>
            <a:ext cx="3200400" cy="71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2200" spc="-1" strike="noStrike" u="sng">
                <a:solidFill>
                  <a:srgbClr val="333333"/>
                </a:solidFill>
                <a:uFillTx/>
                <a:latin typeface="Arial"/>
              </a:rPr>
              <a:t>Nos 3 Personas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" descr=""/>
          <p:cNvPicPr/>
          <p:nvPr/>
        </p:nvPicPr>
        <p:blipFill>
          <a:blip r:embed="rId1"/>
          <a:stretch/>
        </p:blipFill>
        <p:spPr>
          <a:xfrm>
            <a:off x="1020960" y="4800600"/>
            <a:ext cx="8351640" cy="611640"/>
          </a:xfrm>
          <a:prstGeom prst="rect">
            <a:avLst/>
          </a:prstGeom>
          <a:ln w="0">
            <a:noFill/>
          </a:ln>
        </p:spPr>
      </p:pic>
      <p:pic>
        <p:nvPicPr>
          <p:cNvPr id="38" name="" descr=""/>
          <p:cNvPicPr/>
          <p:nvPr/>
        </p:nvPicPr>
        <p:blipFill>
          <a:blip r:embed="rId2"/>
          <a:stretch/>
        </p:blipFill>
        <p:spPr>
          <a:xfrm>
            <a:off x="3657600" y="0"/>
            <a:ext cx="6400800" cy="4572000"/>
          </a:xfrm>
          <a:prstGeom prst="rect">
            <a:avLst/>
          </a:prstGeom>
          <a:ln w="0">
            <a:noFill/>
          </a:ln>
        </p:spPr>
      </p:pic>
      <p:pic>
        <p:nvPicPr>
          <p:cNvPr id="39" name="" descr=""/>
          <p:cNvPicPr/>
          <p:nvPr/>
        </p:nvPicPr>
        <p:blipFill>
          <a:blip r:embed="rId3"/>
          <a:stretch/>
        </p:blipFill>
        <p:spPr>
          <a:xfrm>
            <a:off x="419760" y="1371600"/>
            <a:ext cx="2780640" cy="98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>
                <p:childTnLst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" descr=""/>
          <p:cNvPicPr/>
          <p:nvPr/>
        </p:nvPicPr>
        <p:blipFill>
          <a:blip r:embed="rId1"/>
          <a:stretch/>
        </p:blipFill>
        <p:spPr>
          <a:xfrm>
            <a:off x="228600" y="1801080"/>
            <a:ext cx="2971800" cy="995760"/>
          </a:xfrm>
          <a:prstGeom prst="rect">
            <a:avLst/>
          </a:prstGeom>
          <a:ln w="0">
            <a:noFill/>
          </a:ln>
        </p:spPr>
      </p:pic>
      <p:pic>
        <p:nvPicPr>
          <p:cNvPr id="41" name="" descr=""/>
          <p:cNvPicPr/>
          <p:nvPr/>
        </p:nvPicPr>
        <p:blipFill>
          <a:blip r:embed="rId2"/>
          <a:stretch/>
        </p:blipFill>
        <p:spPr>
          <a:xfrm>
            <a:off x="3657600" y="0"/>
            <a:ext cx="6400800" cy="4674960"/>
          </a:xfrm>
          <a:prstGeom prst="rect">
            <a:avLst/>
          </a:prstGeom>
          <a:ln w="0">
            <a:noFill/>
          </a:ln>
        </p:spPr>
      </p:pic>
      <p:pic>
        <p:nvPicPr>
          <p:cNvPr id="42" name="" descr=""/>
          <p:cNvPicPr/>
          <p:nvPr/>
        </p:nvPicPr>
        <p:blipFill>
          <a:blip r:embed="rId3"/>
          <a:stretch/>
        </p:blipFill>
        <p:spPr>
          <a:xfrm>
            <a:off x="1158840" y="4762080"/>
            <a:ext cx="8342280" cy="599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8" dur="indefinite" restart="never" nodeType="tmRoot">
          <p:childTnLst>
            <p:seq>
              <p:cTn id="49" dur="indefinite" nodeType="mainSeq">
                <p:childTnLst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124920" y="2057400"/>
            <a:ext cx="3304080" cy="799200"/>
          </a:xfrm>
          <a:prstGeom prst="rect">
            <a:avLst/>
          </a:prstGeom>
          <a:ln w="0">
            <a:noFill/>
          </a:ln>
        </p:spPr>
      </p:pic>
      <p:pic>
        <p:nvPicPr>
          <p:cNvPr id="44" name="" descr=""/>
          <p:cNvPicPr/>
          <p:nvPr/>
        </p:nvPicPr>
        <p:blipFill>
          <a:blip r:embed="rId2"/>
          <a:stretch/>
        </p:blipFill>
        <p:spPr>
          <a:xfrm>
            <a:off x="3657600" y="0"/>
            <a:ext cx="6422400" cy="4810320"/>
          </a:xfrm>
          <a:prstGeom prst="rect">
            <a:avLst/>
          </a:prstGeom>
          <a:ln w="0">
            <a:noFill/>
          </a:ln>
        </p:spPr>
      </p:pic>
      <p:pic>
        <p:nvPicPr>
          <p:cNvPr id="45" name="" descr=""/>
          <p:cNvPicPr/>
          <p:nvPr/>
        </p:nvPicPr>
        <p:blipFill>
          <a:blip r:embed="rId3"/>
          <a:stretch/>
        </p:blipFill>
        <p:spPr>
          <a:xfrm>
            <a:off x="1143000" y="4858200"/>
            <a:ext cx="8170920" cy="62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>
                <p:childTnLst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4511880" y="45360"/>
            <a:ext cx="5568120" cy="5441040"/>
          </a:xfrm>
          <a:prstGeom prst="rect">
            <a:avLst/>
          </a:prstGeom>
          <a:ln w="0">
            <a:noFill/>
          </a:ln>
        </p:spPr>
      </p:pic>
      <p:pic>
        <p:nvPicPr>
          <p:cNvPr id="47" name="" descr=""/>
          <p:cNvPicPr/>
          <p:nvPr/>
        </p:nvPicPr>
        <p:blipFill>
          <a:blip r:embed="rId2"/>
          <a:stretch/>
        </p:blipFill>
        <p:spPr>
          <a:xfrm>
            <a:off x="0" y="914400"/>
            <a:ext cx="4343400" cy="492480"/>
          </a:xfrm>
          <a:prstGeom prst="rect">
            <a:avLst/>
          </a:prstGeom>
          <a:ln w="0">
            <a:noFill/>
          </a:ln>
        </p:spPr>
      </p:pic>
      <p:pic>
        <p:nvPicPr>
          <p:cNvPr id="48" name="" descr=""/>
          <p:cNvPicPr/>
          <p:nvPr/>
        </p:nvPicPr>
        <p:blipFill>
          <a:blip r:embed="rId3"/>
          <a:stretch/>
        </p:blipFill>
        <p:spPr>
          <a:xfrm>
            <a:off x="914400" y="1914840"/>
            <a:ext cx="2619000" cy="174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2634120" y="228600"/>
            <a:ext cx="5138280" cy="425880"/>
          </a:xfrm>
          <a:prstGeom prst="rect">
            <a:avLst/>
          </a:prstGeom>
          <a:ln w="0">
            <a:noFill/>
          </a:ln>
        </p:spPr>
      </p:pic>
      <p:pic>
        <p:nvPicPr>
          <p:cNvPr id="50" name="" descr=""/>
          <p:cNvPicPr/>
          <p:nvPr/>
        </p:nvPicPr>
        <p:blipFill>
          <a:blip r:embed="rId2"/>
          <a:stretch/>
        </p:blipFill>
        <p:spPr>
          <a:xfrm>
            <a:off x="1143000" y="902160"/>
            <a:ext cx="7971480" cy="1841040"/>
          </a:xfrm>
          <a:prstGeom prst="rect">
            <a:avLst/>
          </a:prstGeom>
          <a:ln w="0">
            <a:noFill/>
          </a:ln>
        </p:spPr>
      </p:pic>
      <p:pic>
        <p:nvPicPr>
          <p:cNvPr id="51" name="" descr=""/>
          <p:cNvPicPr/>
          <p:nvPr/>
        </p:nvPicPr>
        <p:blipFill>
          <a:blip r:embed="rId3"/>
          <a:stretch/>
        </p:blipFill>
        <p:spPr>
          <a:xfrm>
            <a:off x="1143000" y="2971800"/>
            <a:ext cx="8229600" cy="2029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2" dur="indefinite" restart="never" nodeType="tmRoot">
          <p:childTnLst>
            <p:seq>
              <p:cTn id="63" dur="indefinite" nodeType="mainSeq">
                <p:childTnLst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2025-11-06T15:44:00Z</dcterms:created>
  <dc:creator/>
  <dc:description/>
  <dc:language>en-US</dc:language>
  <cp:lastModifiedBy/>
  <dcterms:modified xsi:type="dcterms:W3CDTF">2025-11-07T12:52:42Z</dcterms:modified>
  <cp:revision>84</cp:revision>
  <dc:subject/>
  <dc:title/>
</cp:coreProperties>
</file>